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67" r:id="rId5"/>
    <p:sldId id="303" r:id="rId6"/>
    <p:sldId id="482" r:id="rId7"/>
    <p:sldId id="483" r:id="rId8"/>
    <p:sldId id="484" r:id="rId9"/>
    <p:sldId id="485" r:id="rId10"/>
    <p:sldId id="487" r:id="rId11"/>
    <p:sldId id="488" r:id="rId12"/>
    <p:sldId id="489" r:id="rId13"/>
    <p:sldId id="490" r:id="rId14"/>
    <p:sldId id="491" r:id="rId15"/>
    <p:sldId id="494" r:id="rId16"/>
    <p:sldId id="495" r:id="rId17"/>
    <p:sldId id="496" r:id="rId18"/>
    <p:sldId id="492" r:id="rId19"/>
    <p:sldId id="493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0D3"/>
    <a:srgbClr val="FFF5D5"/>
    <a:srgbClr val="FF979E"/>
    <a:srgbClr val="FF858E"/>
    <a:srgbClr val="FBC3AA"/>
    <a:srgbClr val="FFE48C"/>
    <a:srgbClr val="FF6F79"/>
    <a:srgbClr val="F381A4"/>
    <a:srgbClr val="A1B8E1"/>
    <a:srgbClr val="FFE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211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7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90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58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75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9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3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64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7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6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21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48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9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4F46B3D1-D001-BA0C-7135-3B87A5C267FC}"/>
              </a:ext>
            </a:extLst>
          </p:cNvPr>
          <p:cNvSpPr/>
          <p:nvPr userDrawn="1"/>
        </p:nvSpPr>
        <p:spPr>
          <a:xfrm>
            <a:off x="10285741" y="6160423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9919A8E9-C7E8-0327-9813-10EE37C03FF0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C4CFEB23-F210-680F-D6B6-47CEF69FDB6B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7007022F-E7B8-38B5-C7A9-E3EF874922C2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6860-150D-1642-2168-CF0AF5E0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of autoregressive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D204-55C0-02EB-4DA9-64FA679EF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6691312" cy="5355727"/>
          </a:xfrm>
        </p:spPr>
        <p:txBody>
          <a:bodyPr/>
          <a:lstStyle/>
          <a:p>
            <a:r>
              <a:rPr lang="en-US" dirty="0"/>
              <a:t>GPT models are made up of stack of decoder blocks excluding the encoder-decoder attention layer in the original Transformer.</a:t>
            </a:r>
          </a:p>
          <a:p>
            <a:r>
              <a:rPr lang="en-US" dirty="0"/>
              <a:t>Each block contains a masked multi-head self-attention layer along with a pointwise feed-forward layer.</a:t>
            </a:r>
          </a:p>
          <a:p>
            <a:r>
              <a:rPr lang="en-US" dirty="0"/>
              <a:t>The activation in the final transformer block is fed into a SoftMax function that produces the word probability distributions over an entire vocabulary of words to predict the next word.</a:t>
            </a:r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EAFF7D-09DA-A6FE-9CD5-DF02ADC49ED8}"/>
              </a:ext>
            </a:extLst>
          </p:cNvPr>
          <p:cNvSpPr/>
          <p:nvPr/>
        </p:nvSpPr>
        <p:spPr>
          <a:xfrm>
            <a:off x="10323127" y="5955793"/>
            <a:ext cx="1129004" cy="247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79DD90A-7A04-9FA6-0359-D779AF02F5C9}"/>
              </a:ext>
            </a:extLst>
          </p:cNvPr>
          <p:cNvSpPr/>
          <p:nvPr/>
        </p:nvSpPr>
        <p:spPr>
          <a:xfrm>
            <a:off x="10018222" y="2645545"/>
            <a:ext cx="1855892" cy="3387367"/>
          </a:xfrm>
          <a:prstGeom prst="roundRect">
            <a:avLst>
              <a:gd name="adj" fmla="val 1618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09E25-4D0F-8C9F-1A6C-854714FCB093}"/>
              </a:ext>
            </a:extLst>
          </p:cNvPr>
          <p:cNvCxnSpPr>
            <a:cxnSpLocks/>
            <a:stCxn id="51" idx="0"/>
            <a:endCxn id="52" idx="2"/>
          </p:cNvCxnSpPr>
          <p:nvPr/>
        </p:nvCxnSpPr>
        <p:spPr>
          <a:xfrm flipV="1">
            <a:off x="10896959" y="3917097"/>
            <a:ext cx="0" cy="720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FEB4F6-C4C0-9520-1974-1C0CE6CA66C2}"/>
              </a:ext>
            </a:extLst>
          </p:cNvPr>
          <p:cNvSpPr/>
          <p:nvPr/>
        </p:nvSpPr>
        <p:spPr>
          <a:xfrm>
            <a:off x="10332457" y="4637314"/>
            <a:ext cx="1129004" cy="653143"/>
          </a:xfrm>
          <a:prstGeom prst="roundRect">
            <a:avLst/>
          </a:prstGeom>
          <a:solidFill>
            <a:srgbClr val="EB9DA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Masked </a:t>
            </a:r>
          </a:p>
          <a:p>
            <a:pPr algn="ctr"/>
            <a:r>
              <a:rPr lang="en-US" sz="1200" b="1" dirty="0"/>
              <a:t>Multi-Head</a:t>
            </a:r>
          </a:p>
          <a:p>
            <a:pPr algn="ctr"/>
            <a:r>
              <a:rPr lang="en-US" sz="1200" b="1" dirty="0"/>
              <a:t>Attention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134C34D-1EE5-7381-9CCD-DC979F335F4D}"/>
              </a:ext>
            </a:extLst>
          </p:cNvPr>
          <p:cNvSpPr/>
          <p:nvPr/>
        </p:nvSpPr>
        <p:spPr>
          <a:xfrm>
            <a:off x="10332457" y="3332022"/>
            <a:ext cx="1129004" cy="585075"/>
          </a:xfrm>
          <a:prstGeom prst="roundRect">
            <a:avLst/>
          </a:prstGeom>
          <a:solidFill>
            <a:srgbClr val="C2E8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Forward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D9D4F81-8578-058F-D428-727D5C48188B}"/>
              </a:ext>
            </a:extLst>
          </p:cNvPr>
          <p:cNvSpPr/>
          <p:nvPr/>
        </p:nvSpPr>
        <p:spPr>
          <a:xfrm>
            <a:off x="10302551" y="4404048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4E86695-AE85-1DA6-EE04-0A5C1DA741E8}"/>
              </a:ext>
            </a:extLst>
          </p:cNvPr>
          <p:cNvSpPr/>
          <p:nvPr/>
        </p:nvSpPr>
        <p:spPr>
          <a:xfrm>
            <a:off x="10332457" y="2967676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E9EE865-1598-743E-C0A9-02BABDA477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12741" y="5574678"/>
            <a:ext cx="923731" cy="355290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5323D5-228F-8654-F1D9-89F3562287AB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10896959" y="5290457"/>
            <a:ext cx="0" cy="923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FEDDACA-3D26-139F-0534-BEEB187296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58178" y="5575406"/>
            <a:ext cx="923731" cy="353833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EDDBC2E-A45D-92C8-8D63-E42322CEEB38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 flipH="1" flipV="1">
            <a:off x="10487787" y="4906526"/>
            <a:ext cx="1343610" cy="525266"/>
          </a:xfrm>
          <a:prstGeom prst="bentConnector4">
            <a:avLst>
              <a:gd name="adj1" fmla="val 4167"/>
              <a:gd name="adj2" fmla="val 1435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011FD60-1E0E-677C-31A8-F6514B0CFE96}"/>
              </a:ext>
            </a:extLst>
          </p:cNvPr>
          <p:cNvCxnSpPr>
            <a:cxnSpLocks/>
            <a:endCxn id="54" idx="3"/>
          </p:cNvCxnSpPr>
          <p:nvPr/>
        </p:nvCxnSpPr>
        <p:spPr>
          <a:xfrm rot="5400000" flipH="1" flipV="1">
            <a:off x="10584517" y="3405353"/>
            <a:ext cx="1211985" cy="523244"/>
          </a:xfrm>
          <a:prstGeom prst="bentConnector4">
            <a:avLst>
              <a:gd name="adj1" fmla="val 3039"/>
              <a:gd name="adj2" fmla="val 14368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44EA4F-7B7B-C065-AE0E-BE62DDF0931A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10896959" y="2356327"/>
            <a:ext cx="0" cy="9756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D782477-63DC-F2CA-2DBD-1C7121577F77}"/>
              </a:ext>
            </a:extLst>
          </p:cNvPr>
          <p:cNvSpPr/>
          <p:nvPr/>
        </p:nvSpPr>
        <p:spPr>
          <a:xfrm>
            <a:off x="10386331" y="2094587"/>
            <a:ext cx="1119674" cy="1866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6D643AF-2879-53C5-8C90-22EA3F13C932}"/>
              </a:ext>
            </a:extLst>
          </p:cNvPr>
          <p:cNvSpPr/>
          <p:nvPr/>
        </p:nvSpPr>
        <p:spPr>
          <a:xfrm>
            <a:off x="10356153" y="1564737"/>
            <a:ext cx="1119674" cy="186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SoftMax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A488B3-42E9-986C-9B21-0107A95B07CD}"/>
              </a:ext>
            </a:extLst>
          </p:cNvPr>
          <p:cNvGrpSpPr/>
          <p:nvPr/>
        </p:nvGrpSpPr>
        <p:grpSpPr>
          <a:xfrm rot="5400000">
            <a:off x="10859396" y="1353281"/>
            <a:ext cx="124495" cy="1070626"/>
            <a:chOff x="4030783" y="2606110"/>
            <a:chExt cx="259491" cy="10029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C85BF4-B253-87C1-DE52-6119F4346F28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A175FAA-E962-B59A-A9C6-0AB752081B41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A4E77A-9353-7931-2A3D-0BCC2B60E8DB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82F3F6-F47D-F93A-44AB-F43285CBB2DC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0EF185C-6F95-D68F-B994-0C3D83761E0F}"/>
              </a:ext>
            </a:extLst>
          </p:cNvPr>
          <p:cNvSpPr txBox="1"/>
          <p:nvPr/>
        </p:nvSpPr>
        <p:spPr>
          <a:xfrm>
            <a:off x="10084626" y="1113214"/>
            <a:ext cx="165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Output Probabilities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616154A-0AF2-F839-FDE2-729B18F06055}"/>
              </a:ext>
            </a:extLst>
          </p:cNvPr>
          <p:cNvSpPr/>
          <p:nvPr/>
        </p:nvSpPr>
        <p:spPr>
          <a:xfrm>
            <a:off x="7695605" y="2645545"/>
            <a:ext cx="1855892" cy="3387367"/>
          </a:xfrm>
          <a:prstGeom prst="roundRect">
            <a:avLst>
              <a:gd name="adj" fmla="val 1618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A11B5D-F53B-C768-AEEA-B277CBDCFB16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V="1">
            <a:off x="8574342" y="3917097"/>
            <a:ext cx="0" cy="720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1056762-A47A-6AD8-4F4E-E2556A1DFD02}"/>
              </a:ext>
            </a:extLst>
          </p:cNvPr>
          <p:cNvSpPr/>
          <p:nvPr/>
        </p:nvSpPr>
        <p:spPr>
          <a:xfrm>
            <a:off x="8009840" y="4637314"/>
            <a:ext cx="1129004" cy="653143"/>
          </a:xfrm>
          <a:prstGeom prst="roundRect">
            <a:avLst/>
          </a:prstGeom>
          <a:solidFill>
            <a:srgbClr val="EB9DA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Masked </a:t>
            </a:r>
          </a:p>
          <a:p>
            <a:pPr algn="ctr"/>
            <a:r>
              <a:rPr lang="en-US" sz="1200" b="1" dirty="0"/>
              <a:t>Multi-Head</a:t>
            </a:r>
          </a:p>
          <a:p>
            <a:pPr algn="ctr"/>
            <a:r>
              <a:rPr lang="en-US" sz="1200" b="1" dirty="0"/>
              <a:t>Attention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30E16F0-71A3-CE71-33D1-C2B1A2949755}"/>
              </a:ext>
            </a:extLst>
          </p:cNvPr>
          <p:cNvSpPr/>
          <p:nvPr/>
        </p:nvSpPr>
        <p:spPr>
          <a:xfrm>
            <a:off x="8009840" y="3332022"/>
            <a:ext cx="1129004" cy="585075"/>
          </a:xfrm>
          <a:prstGeom prst="roundRect">
            <a:avLst/>
          </a:prstGeom>
          <a:solidFill>
            <a:srgbClr val="C2E8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Forward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E327A67-C16F-A523-4F7B-81E81A1A121F}"/>
              </a:ext>
            </a:extLst>
          </p:cNvPr>
          <p:cNvSpPr/>
          <p:nvPr/>
        </p:nvSpPr>
        <p:spPr>
          <a:xfrm>
            <a:off x="7979934" y="4404048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 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43E27C2-1A0B-1FB0-2628-ED6F9D55E0BC}"/>
              </a:ext>
            </a:extLst>
          </p:cNvPr>
          <p:cNvSpPr/>
          <p:nvPr/>
        </p:nvSpPr>
        <p:spPr>
          <a:xfrm>
            <a:off x="8009840" y="2967676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6DC079-86E2-5356-487A-01195D2861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90124" y="5574678"/>
            <a:ext cx="923731" cy="355290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B0B40EC-E446-F3CA-1C93-BD9E8AE74319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8574342" y="5290457"/>
            <a:ext cx="0" cy="923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DF31927-EEE7-EDE3-7664-CE6A8438E0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5561" y="5575406"/>
            <a:ext cx="923731" cy="353833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5B414CB-50B7-DC58-22C4-1BC51D249D17}"/>
              </a:ext>
            </a:extLst>
          </p:cNvPr>
          <p:cNvCxnSpPr>
            <a:cxnSpLocks/>
            <a:endCxn id="73" idx="3"/>
          </p:cNvCxnSpPr>
          <p:nvPr/>
        </p:nvCxnSpPr>
        <p:spPr>
          <a:xfrm rot="5400000" flipH="1" flipV="1">
            <a:off x="8165170" y="4906526"/>
            <a:ext cx="1343610" cy="525266"/>
          </a:xfrm>
          <a:prstGeom prst="bentConnector4">
            <a:avLst>
              <a:gd name="adj1" fmla="val 4167"/>
              <a:gd name="adj2" fmla="val 1435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A0928EA-6883-EF4D-658A-3106D56B3447}"/>
              </a:ext>
            </a:extLst>
          </p:cNvPr>
          <p:cNvCxnSpPr>
            <a:cxnSpLocks/>
            <a:endCxn id="74" idx="3"/>
          </p:cNvCxnSpPr>
          <p:nvPr/>
        </p:nvCxnSpPr>
        <p:spPr>
          <a:xfrm rot="5400000" flipH="1" flipV="1">
            <a:off x="8261900" y="3405353"/>
            <a:ext cx="1211985" cy="523244"/>
          </a:xfrm>
          <a:prstGeom prst="bentConnector4">
            <a:avLst>
              <a:gd name="adj1" fmla="val 3039"/>
              <a:gd name="adj2" fmla="val 14368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017C5FE5-06E6-0261-9205-05296A564150}"/>
              </a:ext>
            </a:extLst>
          </p:cNvPr>
          <p:cNvCxnSpPr>
            <a:cxnSpLocks/>
            <a:stCxn id="72" idx="0"/>
            <a:endCxn id="48" idx="2"/>
          </p:cNvCxnSpPr>
          <p:nvPr/>
        </p:nvCxnSpPr>
        <p:spPr>
          <a:xfrm rot="16200000" flipH="1">
            <a:off x="8295326" y="3611037"/>
            <a:ext cx="2871317" cy="2313287"/>
          </a:xfrm>
          <a:prstGeom prst="bentConnector5">
            <a:avLst>
              <a:gd name="adj1" fmla="val -33006"/>
              <a:gd name="adj2" fmla="val 50000"/>
              <a:gd name="adj3" fmla="val 10796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9AE8FEC-0C4A-D20C-4508-3A6A9631577A}"/>
              </a:ext>
            </a:extLst>
          </p:cNvPr>
          <p:cNvSpPr txBox="1"/>
          <p:nvPr/>
        </p:nvSpPr>
        <p:spPr>
          <a:xfrm>
            <a:off x="8292703" y="622291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Inputs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A41C2EC-C511-B241-3D4D-646763051C60}"/>
              </a:ext>
            </a:extLst>
          </p:cNvPr>
          <p:cNvSpPr txBox="1"/>
          <p:nvPr/>
        </p:nvSpPr>
        <p:spPr>
          <a:xfrm>
            <a:off x="11568088" y="1762797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 x 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BAF58-88B8-02AD-E8CE-67B6DE016980}"/>
              </a:ext>
            </a:extLst>
          </p:cNvPr>
          <p:cNvSpPr txBox="1"/>
          <p:nvPr/>
        </p:nvSpPr>
        <p:spPr>
          <a:xfrm rot="16200000">
            <a:off x="6861594" y="4366743"/>
            <a:ext cx="121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/>
              <a:t>Decoder layer 1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F86EA-28F8-1A89-E454-96C5F88626B6}"/>
              </a:ext>
            </a:extLst>
          </p:cNvPr>
          <p:cNvSpPr txBox="1"/>
          <p:nvPr/>
        </p:nvSpPr>
        <p:spPr>
          <a:xfrm rot="16200000">
            <a:off x="11280744" y="4044058"/>
            <a:ext cx="137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/>
              <a:t>Decoder layer N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528D-04E1-CAA8-913D-184AFD81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Task-Specific 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CBCE-F404-0E7A-6CE6-2B83477E1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Only the inputs are transformed into a task specific manner, while the entire architecture is kept almost the same. </a:t>
            </a:r>
          </a:p>
          <a:p>
            <a:r>
              <a:rPr lang="en-US" dirty="0"/>
              <a:t>Convert the textual input into an ordered sequence according to the task so that the pre-trained model can understand the task from it.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EDFC-A27F-01EF-5FA1-E70832C66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64" y="3032969"/>
            <a:ext cx="6674921" cy="3402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C663E-5821-4F96-BD34-01E21766D938}"/>
              </a:ext>
            </a:extLst>
          </p:cNvPr>
          <p:cNvSpPr/>
          <p:nvPr/>
        </p:nvSpPr>
        <p:spPr>
          <a:xfrm>
            <a:off x="2140084" y="3032969"/>
            <a:ext cx="6211984" cy="507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34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528D-04E1-CAA8-913D-184AFD81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Task-Specific 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CBCE-F404-0E7A-6CE6-2B83477E1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Only the inputs are transformed into a task specific manner, while the entire architecture is kept almost the same. </a:t>
            </a:r>
          </a:p>
          <a:p>
            <a:r>
              <a:rPr lang="en-US" dirty="0"/>
              <a:t>Convert the textual input into an ordered sequence according to the task so that the pre-trained model can understand the task from it.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EDFC-A27F-01EF-5FA1-E70832C66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64" y="3032969"/>
            <a:ext cx="6674921" cy="3402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960D72-673D-1E8E-8529-A0A086E8E756}"/>
              </a:ext>
            </a:extLst>
          </p:cNvPr>
          <p:cNvSpPr/>
          <p:nvPr/>
        </p:nvSpPr>
        <p:spPr>
          <a:xfrm>
            <a:off x="2149812" y="3580196"/>
            <a:ext cx="6143889" cy="507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DC80B-B0D0-B5B4-4905-2CB4CFDE49DB}"/>
              </a:ext>
            </a:extLst>
          </p:cNvPr>
          <p:cNvSpPr/>
          <p:nvPr/>
        </p:nvSpPr>
        <p:spPr>
          <a:xfrm>
            <a:off x="4406630" y="3754877"/>
            <a:ext cx="480732" cy="17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3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528D-04E1-CAA8-913D-184AFD81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Task-Specific 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CBCE-F404-0E7A-6CE6-2B83477E1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Only the inputs are transformed into a task specific manner, while the entire architecture is kept almost the same. </a:t>
            </a:r>
          </a:p>
          <a:p>
            <a:r>
              <a:rPr lang="en-US" dirty="0"/>
              <a:t>Convert the textual input into an ordered sequence according to the task so that the pre-trained model can understand the task from it.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EDFC-A27F-01EF-5FA1-E70832C66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64" y="3032969"/>
            <a:ext cx="6674921" cy="3402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8ACB99-FAFA-08E2-C3CB-96539908B606}"/>
              </a:ext>
            </a:extLst>
          </p:cNvPr>
          <p:cNvSpPr/>
          <p:nvPr/>
        </p:nvSpPr>
        <p:spPr>
          <a:xfrm>
            <a:off x="2171015" y="4103012"/>
            <a:ext cx="6566170" cy="9261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6B442-4781-3AA5-C244-7F3CCE8C44B7}"/>
              </a:ext>
            </a:extLst>
          </p:cNvPr>
          <p:cNvSpPr/>
          <p:nvPr/>
        </p:nvSpPr>
        <p:spPr>
          <a:xfrm>
            <a:off x="4416358" y="4319081"/>
            <a:ext cx="480732" cy="17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1C737-1CBE-AA2C-5437-8C28570F93A4}"/>
              </a:ext>
            </a:extLst>
          </p:cNvPr>
          <p:cNvSpPr/>
          <p:nvPr/>
        </p:nvSpPr>
        <p:spPr>
          <a:xfrm>
            <a:off x="4416358" y="4674140"/>
            <a:ext cx="480732" cy="175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9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528D-04E1-CAA8-913D-184AFD81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Task-Specific 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CBCE-F404-0E7A-6CE6-2B83477E1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Only the inputs are transformed into a task specific manner, while the entire architecture is kept almost the same. </a:t>
            </a:r>
          </a:p>
          <a:p>
            <a:r>
              <a:rPr lang="en-US" dirty="0"/>
              <a:t>Convert the textual input into an ordered sequence according to the task so that the pre-trained model can understand the task from it.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EDFC-A27F-01EF-5FA1-E70832C66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64" y="3062152"/>
            <a:ext cx="6674921" cy="3402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EA55B-0D36-9BD3-8B7D-72E0697F6A46}"/>
              </a:ext>
            </a:extLst>
          </p:cNvPr>
          <p:cNvSpPr/>
          <p:nvPr/>
        </p:nvSpPr>
        <p:spPr>
          <a:xfrm>
            <a:off x="2062264" y="5077838"/>
            <a:ext cx="6342434" cy="11700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50128-DCA2-27FA-FBCE-B2E7C477BFC7}"/>
              </a:ext>
            </a:extLst>
          </p:cNvPr>
          <p:cNvSpPr/>
          <p:nvPr/>
        </p:nvSpPr>
        <p:spPr>
          <a:xfrm>
            <a:off x="4406630" y="5662887"/>
            <a:ext cx="480732" cy="17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4D21B-13E7-AC0C-6540-85D9633860ED}"/>
              </a:ext>
            </a:extLst>
          </p:cNvPr>
          <p:cNvSpPr/>
          <p:nvPr/>
        </p:nvSpPr>
        <p:spPr>
          <a:xfrm>
            <a:off x="4406630" y="6040028"/>
            <a:ext cx="480732" cy="17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BD79D-ECA6-948E-5EB7-7F066FD4E064}"/>
              </a:ext>
            </a:extLst>
          </p:cNvPr>
          <p:cNvSpPr/>
          <p:nvPr/>
        </p:nvSpPr>
        <p:spPr>
          <a:xfrm>
            <a:off x="4406630" y="5290666"/>
            <a:ext cx="480732" cy="17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1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754F-7787-3494-B529-288BBC39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85EB-EF08-7425-CE80-C41E9A5B3C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 GPT and its successors mostly focused on seeking a particular architectural design. where the fine-tuning phase was </a:t>
            </a:r>
            <a:r>
              <a:rPr lang="en-US" dirty="0">
                <a:solidFill>
                  <a:srgbClr val="C00000"/>
                </a:solidFill>
              </a:rPr>
              <a:t>not required</a:t>
            </a:r>
            <a:r>
              <a:rPr lang="en-US" dirty="0"/>
              <a:t>.</a:t>
            </a:r>
          </a:p>
          <a:p>
            <a:r>
              <a:rPr lang="en-US" dirty="0"/>
              <a:t>It is based on the idea that a model can be </a:t>
            </a:r>
            <a:r>
              <a:rPr lang="en-US" dirty="0">
                <a:solidFill>
                  <a:srgbClr val="00B050"/>
                </a:solidFill>
              </a:rPr>
              <a:t>very skilled </a:t>
            </a:r>
            <a:r>
              <a:rPr lang="en-US" dirty="0"/>
              <a:t>in the sense that it can learn much of the information about a language during the pre-training phase. with little work left for the fine-tuning phase. </a:t>
            </a:r>
          </a:p>
          <a:p>
            <a:r>
              <a:rPr lang="en-US" dirty="0"/>
              <a:t>The fine-tuning process can be completed within three epochs and with relatively small examples for most of the tasks. </a:t>
            </a:r>
          </a:p>
          <a:p>
            <a:r>
              <a:rPr lang="en-US" dirty="0">
                <a:solidFill>
                  <a:srgbClr val="00B050"/>
                </a:solidFill>
              </a:rPr>
              <a:t>Zero-shot learning </a:t>
            </a:r>
            <a:r>
              <a:rPr lang="en-US" dirty="0"/>
              <a:t>aims to disable the fine-tuning phase. The underlying idea is that the model can learn much information about the language during pre-training. This is especially true for all transformer-based models.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641D0-89E4-0B10-3BD5-13B426686FF6}"/>
              </a:ext>
            </a:extLst>
          </p:cNvPr>
          <p:cNvSpPr/>
          <p:nvPr/>
        </p:nvSpPr>
        <p:spPr>
          <a:xfrm>
            <a:off x="840338" y="4762224"/>
            <a:ext cx="2286000" cy="2009775"/>
          </a:xfrm>
          <a:prstGeom prst="rect">
            <a:avLst/>
          </a:prstGeom>
          <a:solidFill>
            <a:srgbClr val="FF6F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E80CD-5596-5CEE-B552-A95A689F3ADD}"/>
              </a:ext>
            </a:extLst>
          </p:cNvPr>
          <p:cNvSpPr/>
          <p:nvPr/>
        </p:nvSpPr>
        <p:spPr>
          <a:xfrm>
            <a:off x="4739221" y="4706444"/>
            <a:ext cx="2286000" cy="2009775"/>
          </a:xfrm>
          <a:prstGeom prst="rect">
            <a:avLst/>
          </a:prstGeom>
          <a:solidFill>
            <a:srgbClr val="FFE4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Fine-Tuning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88979B-975F-6C6F-A675-57B34402AD2D}"/>
              </a:ext>
            </a:extLst>
          </p:cNvPr>
          <p:cNvSpPr/>
          <p:nvPr/>
        </p:nvSpPr>
        <p:spPr>
          <a:xfrm>
            <a:off x="8665276" y="4710051"/>
            <a:ext cx="2286000" cy="2009775"/>
          </a:xfrm>
          <a:prstGeom prst="rect">
            <a:avLst/>
          </a:prstGeom>
          <a:solidFill>
            <a:srgbClr val="FBC3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EA6B1-C36B-BF4B-C086-29ACDD2DC0A2}"/>
              </a:ext>
            </a:extLst>
          </p:cNvPr>
          <p:cNvSpPr/>
          <p:nvPr/>
        </p:nvSpPr>
        <p:spPr>
          <a:xfrm>
            <a:off x="961053" y="5482732"/>
            <a:ext cx="2071396" cy="457200"/>
          </a:xfrm>
          <a:prstGeom prst="rect">
            <a:avLst/>
          </a:prstGeom>
          <a:solidFill>
            <a:srgbClr val="FF97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Large unlabeled datasets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(e.g. Wikipedia, </a:t>
            </a:r>
            <a:r>
              <a:rPr lang="en-US" sz="1200" dirty="0" err="1">
                <a:solidFill>
                  <a:schemeClr val="tx1"/>
                </a:solidFill>
              </a:rPr>
              <a:t>BookCropus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1DD7D-EA8B-BA8A-655F-827E07375B8A}"/>
              </a:ext>
            </a:extLst>
          </p:cNvPr>
          <p:cNvSpPr/>
          <p:nvPr/>
        </p:nvSpPr>
        <p:spPr>
          <a:xfrm>
            <a:off x="947640" y="6150470"/>
            <a:ext cx="2071396" cy="457200"/>
          </a:xfrm>
          <a:prstGeom prst="rect">
            <a:avLst/>
          </a:prstGeom>
          <a:solidFill>
            <a:srgbClr val="FF97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Self-supervised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Training (hours to days)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25523-80BF-8B67-0FF7-40010B0C306E}"/>
              </a:ext>
            </a:extLst>
          </p:cNvPr>
          <p:cNvSpPr/>
          <p:nvPr/>
        </p:nvSpPr>
        <p:spPr>
          <a:xfrm>
            <a:off x="4846523" y="5369252"/>
            <a:ext cx="2071396" cy="570680"/>
          </a:xfrm>
          <a:prstGeom prst="rect">
            <a:avLst/>
          </a:prstGeom>
          <a:solidFill>
            <a:srgbClr val="FFF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Smaller labelled datasets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SQuAD,MNLI</a:t>
            </a:r>
            <a:r>
              <a:rPr lang="en-US" sz="1200" dirty="0">
                <a:solidFill>
                  <a:schemeClr val="tx1"/>
                </a:solidFill>
              </a:rPr>
              <a:t>/CMNLI,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Similarity)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6CF63-579D-7559-EFA6-1F41AFB7A4B2}"/>
              </a:ext>
            </a:extLst>
          </p:cNvPr>
          <p:cNvSpPr/>
          <p:nvPr/>
        </p:nvSpPr>
        <p:spPr>
          <a:xfrm>
            <a:off x="4846523" y="6067699"/>
            <a:ext cx="2071396" cy="457200"/>
          </a:xfrm>
          <a:prstGeom prst="rect">
            <a:avLst/>
          </a:prstGeom>
          <a:solidFill>
            <a:srgbClr val="FFF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Task-specific fine tuning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(minutes to hours)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4D09B8-4BB4-B6D0-43A7-E064C815F0FB}"/>
              </a:ext>
            </a:extLst>
          </p:cNvPr>
          <p:cNvSpPr/>
          <p:nvPr/>
        </p:nvSpPr>
        <p:spPr>
          <a:xfrm>
            <a:off x="3318422" y="5524753"/>
            <a:ext cx="1228714" cy="8303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Pre-trained </a:t>
            </a:r>
          </a:p>
          <a:p>
            <a:pPr algn="ctr"/>
            <a:r>
              <a:rPr lang="en-US" sz="1200" dirty="0"/>
              <a:t>Weights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138B5D-EC70-CF3A-1D83-695769A6040B}"/>
              </a:ext>
            </a:extLst>
          </p:cNvPr>
          <p:cNvSpPr/>
          <p:nvPr/>
        </p:nvSpPr>
        <p:spPr>
          <a:xfrm>
            <a:off x="7217306" y="5393572"/>
            <a:ext cx="1228714" cy="8303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Fine-Tuned </a:t>
            </a:r>
          </a:p>
          <a:p>
            <a:pPr algn="ctr"/>
            <a:r>
              <a:rPr lang="en-US" sz="1200" dirty="0"/>
              <a:t>Weights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81D31-6F25-B717-2A65-1FDB7B07978A}"/>
              </a:ext>
            </a:extLst>
          </p:cNvPr>
          <p:cNvSpPr/>
          <p:nvPr/>
        </p:nvSpPr>
        <p:spPr>
          <a:xfrm>
            <a:off x="8783838" y="5342889"/>
            <a:ext cx="2071396" cy="1182009"/>
          </a:xfrm>
          <a:prstGeom prst="rect">
            <a:avLst/>
          </a:prstGeom>
          <a:solidFill>
            <a:srgbClr val="FDE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Question Answering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Language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Name Entity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Sentiment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Summarization and more…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0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DF63-E4F6-C79A-4029-FE2E2CDD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Successors of the original GPTs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4424-3213-9CBA-6DFF-C0F7CB0D35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6860277" cy="5355727"/>
          </a:xfrm>
        </p:spPr>
        <p:txBody>
          <a:bodyPr/>
          <a:lstStyle/>
          <a:p>
            <a:r>
              <a:rPr lang="en-US" dirty="0"/>
              <a:t>The main differences between GPT model versions usually being in </a:t>
            </a:r>
            <a:r>
              <a:rPr lang="en-US" dirty="0">
                <a:solidFill>
                  <a:srgbClr val="C00000"/>
                </a:solidFill>
              </a:rPr>
              <a:t>the model size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dataset quantity/quality</a:t>
            </a:r>
            <a:r>
              <a:rPr lang="en-US" dirty="0"/>
              <a:t>.</a:t>
            </a:r>
          </a:p>
          <a:p>
            <a:r>
              <a:rPr lang="en-US" dirty="0"/>
              <a:t>Due to the massive amount of data in the dataset and the large number of parameters it is trained on.</a:t>
            </a:r>
          </a:p>
          <a:p>
            <a:r>
              <a:rPr lang="en-US" dirty="0"/>
              <a:t>Every new model of GPT achieving better results than its previous one on many downstream tasks in zero-shot, one-shot, and few-shot learning.</a:t>
            </a:r>
          </a:p>
          <a:p>
            <a:r>
              <a:rPr lang="en-US" dirty="0"/>
              <a:t>GPT model’s performance increased as the parameter size and the number of examples increased.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16F6F-FB4B-FB93-EBB7-02DC349E9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23"/>
          <a:stretch/>
        </p:blipFill>
        <p:spPr bwMode="auto">
          <a:xfrm>
            <a:off x="7482837" y="1185894"/>
            <a:ext cx="4709163" cy="4339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55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Autoregressive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6 - Ch 2 autoregressive lm gpt complete">
            <a:hlinkClick r:id="" action="ppaction://media"/>
            <a:extLst>
              <a:ext uri="{FF2B5EF4-FFF2-40B4-BE49-F238E27FC236}">
                <a16:creationId xmlns:a16="http://schemas.microsoft.com/office/drawing/2014/main" id="{CBB20978-9A19-9311-9DF0-6809CD0C3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7248" y="3307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B73E-5B15-777C-58A5-A88551F8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976-2874-C72C-EC88-178FD38B3C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515600" cy="5355727"/>
          </a:xfrm>
        </p:spPr>
        <p:txBody>
          <a:bodyPr/>
          <a:lstStyle/>
          <a:p>
            <a:r>
              <a:rPr lang="en-US" dirty="0"/>
              <a:t>Type of neural network models that can generate sequences of tokens, such as words or characters, one by one, based on</a:t>
            </a:r>
            <a:br>
              <a:rPr lang="en-AE" dirty="0"/>
            </a:br>
            <a:br>
              <a:rPr lang="en-AE" dirty="0"/>
            </a:br>
            <a:r>
              <a:rPr lang="en-AE" dirty="0"/>
              <a:t>    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previous tokens 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>
                <a:sym typeface="Wingdings" panose="05000000000000000000" pitchFamily="2" charset="2"/>
              </a:rPr>
              <a:t> L</a:t>
            </a:r>
            <a:r>
              <a:rPr lang="en-US" dirty="0"/>
              <a:t>earned attention mechanism.</a:t>
            </a:r>
          </a:p>
          <a:p>
            <a:r>
              <a:rPr lang="en-US" dirty="0"/>
              <a:t>They are widely used for natural language processing tasks:</a:t>
            </a:r>
          </a:p>
          <a:p>
            <a:pPr lvl="1"/>
            <a:r>
              <a:rPr lang="en-US" sz="1600" dirty="0"/>
              <a:t>Text generation</a:t>
            </a:r>
          </a:p>
          <a:p>
            <a:pPr lvl="1"/>
            <a:r>
              <a:rPr lang="en-US" sz="1600" dirty="0"/>
              <a:t>Machine translation</a:t>
            </a:r>
          </a:p>
          <a:p>
            <a:pPr lvl="1"/>
            <a:r>
              <a:rPr lang="en-US" sz="1600" dirty="0"/>
              <a:t>Language modelling</a:t>
            </a:r>
          </a:p>
          <a:p>
            <a:pPr lvl="1"/>
            <a:r>
              <a:rPr lang="en-US" sz="1600" dirty="0"/>
              <a:t>Other modalities such as speech and images.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6048278-4F57-878C-04D2-4BA05EAACC39}"/>
              </a:ext>
            </a:extLst>
          </p:cNvPr>
          <p:cNvSpPr/>
          <p:nvPr/>
        </p:nvSpPr>
        <p:spPr>
          <a:xfrm>
            <a:off x="8854752" y="3153748"/>
            <a:ext cx="2397967" cy="1325563"/>
          </a:xfrm>
          <a:prstGeom prst="roundRect">
            <a:avLst/>
          </a:prstGeom>
          <a:solidFill>
            <a:srgbClr val="FDE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Autoregressive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080C16-C325-5AB5-B452-2D8EB25F8191}"/>
              </a:ext>
            </a:extLst>
          </p:cNvPr>
          <p:cNvCxnSpPr>
            <a:cxnSpLocks/>
          </p:cNvCxnSpPr>
          <p:nvPr/>
        </p:nvCxnSpPr>
        <p:spPr>
          <a:xfrm flipV="1">
            <a:off x="9545915" y="4479311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B1EA09-78F3-7030-6493-C085F0742C85}"/>
              </a:ext>
            </a:extLst>
          </p:cNvPr>
          <p:cNvCxnSpPr>
            <a:cxnSpLocks/>
          </p:cNvCxnSpPr>
          <p:nvPr/>
        </p:nvCxnSpPr>
        <p:spPr>
          <a:xfrm flipV="1">
            <a:off x="9228501" y="4479309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8305F7-68D6-34B6-F553-4AA0C38CA968}"/>
              </a:ext>
            </a:extLst>
          </p:cNvPr>
          <p:cNvCxnSpPr>
            <a:cxnSpLocks/>
          </p:cNvCxnSpPr>
          <p:nvPr/>
        </p:nvCxnSpPr>
        <p:spPr>
          <a:xfrm flipV="1">
            <a:off x="10335779" y="4479310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55F867E-D784-8F6F-DCE7-05225F440A17}"/>
              </a:ext>
            </a:extLst>
          </p:cNvPr>
          <p:cNvCxnSpPr>
            <a:cxnSpLocks/>
          </p:cNvCxnSpPr>
          <p:nvPr/>
        </p:nvCxnSpPr>
        <p:spPr>
          <a:xfrm flipV="1">
            <a:off x="9966920" y="4479310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EC60F8-2C84-2CF4-D5B6-D4E315166665}"/>
              </a:ext>
            </a:extLst>
          </p:cNvPr>
          <p:cNvCxnSpPr>
            <a:cxnSpLocks/>
          </p:cNvCxnSpPr>
          <p:nvPr/>
        </p:nvCxnSpPr>
        <p:spPr>
          <a:xfrm flipV="1">
            <a:off x="10757211" y="4479311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2D1667D-3C93-F338-7C02-3F1722289F1E}"/>
              </a:ext>
            </a:extLst>
          </p:cNvPr>
          <p:cNvSpPr txBox="1"/>
          <p:nvPr/>
        </p:nvSpPr>
        <p:spPr>
          <a:xfrm>
            <a:off x="9011134" y="4899244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&lt;S&gt;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BC4F72-71E9-BAAF-2840-25B640A1A3C5}"/>
              </a:ext>
            </a:extLst>
          </p:cNvPr>
          <p:cNvSpPr txBox="1"/>
          <p:nvPr/>
        </p:nvSpPr>
        <p:spPr>
          <a:xfrm>
            <a:off x="9339433" y="4899245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886389-37D3-1BC2-C727-84E890972EC1}"/>
              </a:ext>
            </a:extLst>
          </p:cNvPr>
          <p:cNvSpPr txBox="1"/>
          <p:nvPr/>
        </p:nvSpPr>
        <p:spPr>
          <a:xfrm>
            <a:off x="9731318" y="4899243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EBF760-3FEE-1A94-791D-834B856D6178}"/>
              </a:ext>
            </a:extLst>
          </p:cNvPr>
          <p:cNvSpPr txBox="1"/>
          <p:nvPr/>
        </p:nvSpPr>
        <p:spPr>
          <a:xfrm>
            <a:off x="10137075" y="4899243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DB2367-0133-A85A-46FB-609174719DE1}"/>
              </a:ext>
            </a:extLst>
          </p:cNvPr>
          <p:cNvSpPr txBox="1"/>
          <p:nvPr/>
        </p:nvSpPr>
        <p:spPr>
          <a:xfrm>
            <a:off x="10571809" y="4899243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0386CF-61B3-C2EC-542C-221B83794165}"/>
              </a:ext>
            </a:extLst>
          </p:cNvPr>
          <p:cNvCxnSpPr>
            <a:cxnSpLocks/>
          </p:cNvCxnSpPr>
          <p:nvPr/>
        </p:nvCxnSpPr>
        <p:spPr>
          <a:xfrm flipV="1">
            <a:off x="9583493" y="2733813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41297A-98D3-705A-812C-FDCE2968FC5C}"/>
              </a:ext>
            </a:extLst>
          </p:cNvPr>
          <p:cNvCxnSpPr>
            <a:cxnSpLocks/>
          </p:cNvCxnSpPr>
          <p:nvPr/>
        </p:nvCxnSpPr>
        <p:spPr>
          <a:xfrm flipV="1">
            <a:off x="9266079" y="2733811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C165A86-7639-00E5-920E-FDEB02000603}"/>
              </a:ext>
            </a:extLst>
          </p:cNvPr>
          <p:cNvCxnSpPr>
            <a:cxnSpLocks/>
          </p:cNvCxnSpPr>
          <p:nvPr/>
        </p:nvCxnSpPr>
        <p:spPr>
          <a:xfrm flipV="1">
            <a:off x="10373357" y="2733812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FCB87B-0454-060F-7512-145BDBE02730}"/>
              </a:ext>
            </a:extLst>
          </p:cNvPr>
          <p:cNvCxnSpPr>
            <a:cxnSpLocks/>
          </p:cNvCxnSpPr>
          <p:nvPr/>
        </p:nvCxnSpPr>
        <p:spPr>
          <a:xfrm flipV="1">
            <a:off x="10004498" y="2733812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A3F0F4-58F3-96DE-CDCF-1BDE7C248C96}"/>
              </a:ext>
            </a:extLst>
          </p:cNvPr>
          <p:cNvCxnSpPr>
            <a:cxnSpLocks/>
          </p:cNvCxnSpPr>
          <p:nvPr/>
        </p:nvCxnSpPr>
        <p:spPr>
          <a:xfrm flipV="1">
            <a:off x="10794789" y="2733813"/>
            <a:ext cx="0" cy="41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20751A6-4E2B-071F-6898-EA2E07033960}"/>
              </a:ext>
            </a:extLst>
          </p:cNvPr>
          <p:cNvSpPr txBox="1"/>
          <p:nvPr/>
        </p:nvSpPr>
        <p:spPr>
          <a:xfrm>
            <a:off x="10601767" y="2468055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5FF438-8FBD-1749-403D-31190A6973C9}"/>
              </a:ext>
            </a:extLst>
          </p:cNvPr>
          <p:cNvSpPr txBox="1"/>
          <p:nvPr/>
        </p:nvSpPr>
        <p:spPr>
          <a:xfrm>
            <a:off x="9051998" y="2458727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7B2645-BB1A-2B35-217B-6AB709D0DC7A}"/>
              </a:ext>
            </a:extLst>
          </p:cNvPr>
          <p:cNvSpPr txBox="1"/>
          <p:nvPr/>
        </p:nvSpPr>
        <p:spPr>
          <a:xfrm>
            <a:off x="9371398" y="2456810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0D5964F-8994-5673-839B-1E9927E3C9F9}"/>
              </a:ext>
            </a:extLst>
          </p:cNvPr>
          <p:cNvSpPr txBox="1"/>
          <p:nvPr/>
        </p:nvSpPr>
        <p:spPr>
          <a:xfrm>
            <a:off x="9811904" y="2456811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218993-DE1D-041F-D867-AB82EE90B094}"/>
              </a:ext>
            </a:extLst>
          </p:cNvPr>
          <p:cNvSpPr txBox="1"/>
          <p:nvPr/>
        </p:nvSpPr>
        <p:spPr>
          <a:xfrm>
            <a:off x="10155990" y="2456812"/>
            <a:ext cx="434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294E3A9-6FB9-AD85-172A-C79477C99C49}"/>
              </a:ext>
            </a:extLst>
          </p:cNvPr>
          <p:cNvCxnSpPr/>
          <p:nvPr/>
        </p:nvCxnSpPr>
        <p:spPr>
          <a:xfrm>
            <a:off x="8854752" y="4119466"/>
            <a:ext cx="236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9349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8" grpId="0" animBg="1"/>
      <p:bldP spid="64" grpId="0"/>
      <p:bldP spid="65" grpId="0"/>
      <p:bldP spid="66" grpId="0"/>
      <p:bldP spid="67" grpId="0"/>
      <p:bldP spid="68" grpId="0"/>
      <p:bldP spid="74" grpId="0"/>
      <p:bldP spid="75" grpId="0"/>
      <p:bldP spid="76" grpId="0"/>
      <p:bldP spid="77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4A6B-1AA8-5E21-0818-1C8CEA28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Autoregressive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4DD-3BE5-5014-DD30-28DA679EDE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Autoregression is a statistical process where the current value of a variable depends on its past values. </a:t>
            </a:r>
          </a:p>
          <a:p>
            <a:pPr marL="0" indent="0">
              <a:buNone/>
            </a:pP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Autoregressive models learn to capture this dependency by using a recurrent or a transformer decoder that takes the previous tokens as input and outputs the next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39174-0D57-BB39-6E6B-ED033E385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96" y="2118963"/>
            <a:ext cx="5943600" cy="207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D577-B2CB-43C1-C402-77D20DD99F63}"/>
              </a:ext>
            </a:extLst>
          </p:cNvPr>
          <p:cNvSpPr txBox="1"/>
          <p:nvPr/>
        </p:nvSpPr>
        <p:spPr>
          <a:xfrm>
            <a:off x="2940691" y="4349029"/>
            <a:ext cx="6097554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070735" algn="l"/>
              </a:tabLst>
            </a:pPr>
            <a:r>
              <a:rPr lang="en-US" sz="1100" kern="100" dirty="0">
                <a:solidFill>
                  <a:srgbClr val="E7E6E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https://medium.com/@YanAIx/step-by-step-into-gpt-70bc4a5d8714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6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8AFA-F23C-9D32-4990-45B3039F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model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7F38-D10C-68B7-BD25-747330B118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Bidirectional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Incorporate the context of both sides of a word.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Issues With Autoencoders Model:</a:t>
            </a:r>
          </a:p>
          <a:p>
            <a:r>
              <a:rPr lang="en-AE" dirty="0"/>
              <a:t>T</a:t>
            </a:r>
            <a:r>
              <a:rPr lang="en-US" dirty="0"/>
              <a:t>he corrupting [MASK] symbols that are used during the pre-training phase </a:t>
            </a:r>
            <a:br>
              <a:rPr lang="en-US" dirty="0"/>
            </a:br>
            <a:r>
              <a:rPr lang="en-US" dirty="0"/>
              <a:t>are absent from the data during the fine-tuning phase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leading to a pre-training-fine-tuning discrepancy.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BERT model arguably assumes that: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The masked tokens are independent of each other.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F84A7-786D-934F-6998-9C3D8AA1F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702" y="1517170"/>
            <a:ext cx="1696637" cy="171025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456ED-D794-6FE0-FA9C-D0A8A7D4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17" y="1692450"/>
            <a:ext cx="4817654" cy="135969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CB2B-A407-43AB-AB1A-25BD56526C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8"/>
          <a:stretch/>
        </p:blipFill>
        <p:spPr>
          <a:xfrm>
            <a:off x="9588288" y="3895762"/>
            <a:ext cx="2246153" cy="2124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6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42A4-54C7-306F-CD20-08BBD7424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Autoregressive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9DD3-38FD-0A4F-16E6-A739ECCAE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Autoregressive models  keep away from such assumptions regarding independence.</a:t>
            </a:r>
          </a:p>
          <a:p>
            <a:r>
              <a:rPr lang="en-US" dirty="0"/>
              <a:t>They are not affected by the pre-train-fine-tuning discrepancy.</a:t>
            </a:r>
          </a:p>
          <a:p>
            <a:r>
              <a:rPr lang="en-US" dirty="0"/>
              <a:t>Autoregressive models predict the next token based on previous tokens without masking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5976F-AE61-A722-15C6-BCC0B4AF4B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8"/>
          <a:stretch/>
        </p:blipFill>
        <p:spPr>
          <a:xfrm>
            <a:off x="4809691" y="3726714"/>
            <a:ext cx="2572618" cy="2432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D38A-4ED4-F90A-398E-825DC7A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of autoregressive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FC4-EC90-79DA-5FBD-BB0977E2F0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9086708" cy="5355727"/>
          </a:xfrm>
        </p:spPr>
        <p:txBody>
          <a:bodyPr/>
          <a:lstStyle/>
          <a:p>
            <a:r>
              <a:rPr lang="en-US" dirty="0"/>
              <a:t>Autoregressive transformer models make use of </a:t>
            </a:r>
            <a:r>
              <a:rPr lang="en-US" dirty="0">
                <a:solidFill>
                  <a:srgbClr val="C00000"/>
                </a:solidFill>
              </a:rPr>
              <a:t>the decoder </a:t>
            </a:r>
            <a:r>
              <a:rPr lang="en-US" dirty="0"/>
              <a:t>part of the transformer with masked self-attention.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A62BF3-BAA8-9B97-0335-622223074BB7}"/>
              </a:ext>
            </a:extLst>
          </p:cNvPr>
          <p:cNvSpPr/>
          <p:nvPr/>
        </p:nvSpPr>
        <p:spPr>
          <a:xfrm>
            <a:off x="10018222" y="2645545"/>
            <a:ext cx="1855892" cy="3387367"/>
          </a:xfrm>
          <a:prstGeom prst="roundRect">
            <a:avLst>
              <a:gd name="adj" fmla="val 1618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680AF9-3F5C-0F39-7422-777F4544F3FE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 flipV="1">
            <a:off x="10896959" y="3917097"/>
            <a:ext cx="0" cy="720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9DCA03-AF78-350D-4086-C11D835D78F1}"/>
              </a:ext>
            </a:extLst>
          </p:cNvPr>
          <p:cNvSpPr/>
          <p:nvPr/>
        </p:nvSpPr>
        <p:spPr>
          <a:xfrm>
            <a:off x="10332457" y="4637314"/>
            <a:ext cx="1129004" cy="653143"/>
          </a:xfrm>
          <a:prstGeom prst="roundRect">
            <a:avLst/>
          </a:prstGeom>
          <a:solidFill>
            <a:srgbClr val="EB9DA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Masked </a:t>
            </a:r>
          </a:p>
          <a:p>
            <a:pPr algn="ctr"/>
            <a:r>
              <a:rPr lang="en-US" sz="1200" b="1" dirty="0"/>
              <a:t>Multi-Head</a:t>
            </a:r>
          </a:p>
          <a:p>
            <a:pPr algn="ctr"/>
            <a:r>
              <a:rPr lang="en-US" sz="1200" b="1" dirty="0"/>
              <a:t>Attention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5066DD3-6B42-E936-CE56-F6CE76A10ED5}"/>
              </a:ext>
            </a:extLst>
          </p:cNvPr>
          <p:cNvSpPr/>
          <p:nvPr/>
        </p:nvSpPr>
        <p:spPr>
          <a:xfrm>
            <a:off x="10332457" y="3332022"/>
            <a:ext cx="1129004" cy="585075"/>
          </a:xfrm>
          <a:prstGeom prst="roundRect">
            <a:avLst/>
          </a:prstGeom>
          <a:solidFill>
            <a:srgbClr val="C2E8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Forward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6F5879C-DA2A-D5E5-0825-14754436FD50}"/>
              </a:ext>
            </a:extLst>
          </p:cNvPr>
          <p:cNvSpPr/>
          <p:nvPr/>
        </p:nvSpPr>
        <p:spPr>
          <a:xfrm>
            <a:off x="10302551" y="4404048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973F88-C60F-E38A-0DE9-ABBC607EA155}"/>
              </a:ext>
            </a:extLst>
          </p:cNvPr>
          <p:cNvSpPr/>
          <p:nvPr/>
        </p:nvSpPr>
        <p:spPr>
          <a:xfrm>
            <a:off x="10332457" y="2967676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4778BA1-1153-B3F5-6D7D-27F527479C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12741" y="5574678"/>
            <a:ext cx="923731" cy="355290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00445F-7B63-C712-2F76-AB23FCFFB42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0896959" y="5290457"/>
            <a:ext cx="0" cy="923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723E306-69DC-DD12-AC69-D5324A7FAE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58178" y="5575406"/>
            <a:ext cx="923731" cy="353833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CDA9E35-56F4-8DFF-113B-DF55894F3C4B}"/>
              </a:ext>
            </a:extLst>
          </p:cNvPr>
          <p:cNvCxnSpPr>
            <a:cxnSpLocks/>
            <a:endCxn id="36" idx="3"/>
          </p:cNvCxnSpPr>
          <p:nvPr/>
        </p:nvCxnSpPr>
        <p:spPr>
          <a:xfrm rot="5400000" flipH="1" flipV="1">
            <a:off x="10487787" y="4906526"/>
            <a:ext cx="1343610" cy="525266"/>
          </a:xfrm>
          <a:prstGeom prst="bentConnector4">
            <a:avLst>
              <a:gd name="adj1" fmla="val 4167"/>
              <a:gd name="adj2" fmla="val 1435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F9BFA74-51B3-7C2F-CE2A-6B8863947320}"/>
              </a:ext>
            </a:extLst>
          </p:cNvPr>
          <p:cNvCxnSpPr>
            <a:cxnSpLocks/>
            <a:endCxn id="37" idx="3"/>
          </p:cNvCxnSpPr>
          <p:nvPr/>
        </p:nvCxnSpPr>
        <p:spPr>
          <a:xfrm rot="5400000" flipH="1" flipV="1">
            <a:off x="10584517" y="3405353"/>
            <a:ext cx="1211985" cy="523244"/>
          </a:xfrm>
          <a:prstGeom prst="bentConnector4">
            <a:avLst>
              <a:gd name="adj1" fmla="val 3039"/>
              <a:gd name="adj2" fmla="val 14368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DB19AC-6100-8DF3-4A1C-CD16A8B32D5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0896959" y="2356327"/>
            <a:ext cx="0" cy="9756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F36059B-58B0-41CA-1DFE-FB74F5C62411}"/>
              </a:ext>
            </a:extLst>
          </p:cNvPr>
          <p:cNvSpPr/>
          <p:nvPr/>
        </p:nvSpPr>
        <p:spPr>
          <a:xfrm>
            <a:off x="10386331" y="2094587"/>
            <a:ext cx="1119674" cy="1866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0989006-ABF8-05B6-C2BF-B61EFA7B08ED}"/>
              </a:ext>
            </a:extLst>
          </p:cNvPr>
          <p:cNvSpPr/>
          <p:nvPr/>
        </p:nvSpPr>
        <p:spPr>
          <a:xfrm>
            <a:off x="10356153" y="1564737"/>
            <a:ext cx="1119674" cy="186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SoftMax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DE51AC4-0011-796A-4795-CCAC3860A4F5}"/>
              </a:ext>
            </a:extLst>
          </p:cNvPr>
          <p:cNvGrpSpPr/>
          <p:nvPr/>
        </p:nvGrpSpPr>
        <p:grpSpPr>
          <a:xfrm rot="5400000">
            <a:off x="10859396" y="1353281"/>
            <a:ext cx="124495" cy="1070626"/>
            <a:chOff x="4030783" y="2606110"/>
            <a:chExt cx="259491" cy="100291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1B18B6A-4090-3C23-A607-9D131F1E9BC6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BBF247-93B1-A7AA-0DBE-F4AEDF4B89FF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07EDB4-EEAA-7F1D-D776-CCD9457E2B03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877E44A-1FF3-FCF1-DE14-CAB90666D9D9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EE45278-F403-1F29-0494-E7AEE5C66969}"/>
              </a:ext>
            </a:extLst>
          </p:cNvPr>
          <p:cNvSpPr txBox="1"/>
          <p:nvPr/>
        </p:nvSpPr>
        <p:spPr>
          <a:xfrm>
            <a:off x="10084626" y="1113214"/>
            <a:ext cx="165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Output Probabilities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06A52E-3383-726B-57B4-45958D286B42}"/>
              </a:ext>
            </a:extLst>
          </p:cNvPr>
          <p:cNvSpPr txBox="1"/>
          <p:nvPr/>
        </p:nvSpPr>
        <p:spPr>
          <a:xfrm>
            <a:off x="11568088" y="1762797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 x 1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49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1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D38A-4ED4-F90A-398E-825DC7A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of autoregressive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FC4-EC90-79DA-5FBD-BB0977E2F0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9353077" cy="5355727"/>
          </a:xfrm>
        </p:spPr>
        <p:txBody>
          <a:bodyPr/>
          <a:lstStyle/>
          <a:p>
            <a:r>
              <a:rPr lang="en-US" dirty="0"/>
              <a:t>Autoregressive transformer models make use of </a:t>
            </a:r>
            <a:r>
              <a:rPr lang="en-US" dirty="0">
                <a:solidFill>
                  <a:srgbClr val="C00000"/>
                </a:solidFill>
              </a:rPr>
              <a:t>the decoder </a:t>
            </a:r>
            <a:r>
              <a:rPr lang="en-US" dirty="0"/>
              <a:t>part of the transformer with masked self-attention.</a:t>
            </a:r>
          </a:p>
          <a:p>
            <a:r>
              <a:rPr lang="en-US" dirty="0"/>
              <a:t>They prevent the model from accessing words to the right of the current word in a forward direction. (or to the left of the current word in a backward direction), which is called </a:t>
            </a:r>
            <a:r>
              <a:rPr lang="en-US" dirty="0">
                <a:solidFill>
                  <a:srgbClr val="00B050"/>
                </a:solidFill>
              </a:rPr>
              <a:t>unidirectionality</a:t>
            </a:r>
          </a:p>
          <a:p>
            <a:r>
              <a:rPr lang="en-US" dirty="0"/>
              <a:t>They are also called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Causal Language Models (CLMs) </a:t>
            </a:r>
            <a:r>
              <a:rPr lang="en-US" dirty="0"/>
              <a:t>due to their unidirectionality.</a:t>
            </a:r>
          </a:p>
          <a:p>
            <a:r>
              <a:rPr lang="en-US" dirty="0"/>
              <a:t>A famous example of an Autoregressive models is GPT and its successors GPT2, GPT3, and GPT4.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7C2F63-5658-6B2F-12F4-FDA72F7881F0}"/>
              </a:ext>
            </a:extLst>
          </p:cNvPr>
          <p:cNvSpPr/>
          <p:nvPr/>
        </p:nvSpPr>
        <p:spPr>
          <a:xfrm>
            <a:off x="10018222" y="2645545"/>
            <a:ext cx="1855892" cy="3387367"/>
          </a:xfrm>
          <a:prstGeom prst="roundRect">
            <a:avLst>
              <a:gd name="adj" fmla="val 1618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B5014E-E230-A792-A483-FE21E1550DF6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0896959" y="3917097"/>
            <a:ext cx="0" cy="720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A29E80-B329-56B7-F4B8-FD163D2A7496}"/>
              </a:ext>
            </a:extLst>
          </p:cNvPr>
          <p:cNvSpPr/>
          <p:nvPr/>
        </p:nvSpPr>
        <p:spPr>
          <a:xfrm>
            <a:off x="10332457" y="4637314"/>
            <a:ext cx="1129004" cy="653143"/>
          </a:xfrm>
          <a:prstGeom prst="roundRect">
            <a:avLst/>
          </a:prstGeom>
          <a:solidFill>
            <a:srgbClr val="EB9DA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Masked </a:t>
            </a:r>
          </a:p>
          <a:p>
            <a:pPr algn="ctr"/>
            <a:r>
              <a:rPr lang="en-US" sz="1200" b="1" dirty="0"/>
              <a:t>Multi-Head</a:t>
            </a:r>
          </a:p>
          <a:p>
            <a:pPr algn="ctr"/>
            <a:r>
              <a:rPr lang="en-US" sz="1200" b="1" dirty="0"/>
              <a:t>Attention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E4D130-F5EC-1E63-80F4-024FBFE20D07}"/>
              </a:ext>
            </a:extLst>
          </p:cNvPr>
          <p:cNvSpPr/>
          <p:nvPr/>
        </p:nvSpPr>
        <p:spPr>
          <a:xfrm>
            <a:off x="10332457" y="3332022"/>
            <a:ext cx="1129004" cy="585075"/>
          </a:xfrm>
          <a:prstGeom prst="roundRect">
            <a:avLst/>
          </a:prstGeom>
          <a:solidFill>
            <a:srgbClr val="C2E8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Forward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497744-D7D3-A432-FD8B-52DECD6EE28C}"/>
              </a:ext>
            </a:extLst>
          </p:cNvPr>
          <p:cNvSpPr/>
          <p:nvPr/>
        </p:nvSpPr>
        <p:spPr>
          <a:xfrm>
            <a:off x="10302551" y="4404048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35639-FA16-B744-63D5-FEC3092C67C6}"/>
              </a:ext>
            </a:extLst>
          </p:cNvPr>
          <p:cNvSpPr/>
          <p:nvPr/>
        </p:nvSpPr>
        <p:spPr>
          <a:xfrm>
            <a:off x="10332457" y="2967676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707EA49-F368-ECFC-456A-914E9C65D5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12741" y="5574678"/>
            <a:ext cx="923731" cy="355290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396E4-DB63-AC8A-144C-F77DC3671388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896959" y="5290457"/>
            <a:ext cx="0" cy="923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0B0A635-BEC5-1999-8D26-B6364945BC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58178" y="5575406"/>
            <a:ext cx="923731" cy="353833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EBE8EA1-BBDC-A110-947F-DD521E374FBC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 flipH="1" flipV="1">
            <a:off x="10487787" y="4906526"/>
            <a:ext cx="1343610" cy="525266"/>
          </a:xfrm>
          <a:prstGeom prst="bentConnector4">
            <a:avLst>
              <a:gd name="adj1" fmla="val 4167"/>
              <a:gd name="adj2" fmla="val 1435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FC7F40E-9774-E452-FE35-592291B7A1A6}"/>
              </a:ext>
            </a:extLst>
          </p:cNvPr>
          <p:cNvCxnSpPr>
            <a:cxnSpLocks/>
            <a:endCxn id="15" idx="3"/>
          </p:cNvCxnSpPr>
          <p:nvPr/>
        </p:nvCxnSpPr>
        <p:spPr>
          <a:xfrm rot="5400000" flipH="1" flipV="1">
            <a:off x="10584517" y="3405353"/>
            <a:ext cx="1211985" cy="523244"/>
          </a:xfrm>
          <a:prstGeom prst="bentConnector4">
            <a:avLst>
              <a:gd name="adj1" fmla="val 3039"/>
              <a:gd name="adj2" fmla="val 14368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963CB-FAF3-0DE5-167C-443834EA62B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896959" y="2356327"/>
            <a:ext cx="0" cy="9756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A0CC830-B424-ABFF-AA9F-8F9E2ADD631B}"/>
              </a:ext>
            </a:extLst>
          </p:cNvPr>
          <p:cNvSpPr/>
          <p:nvPr/>
        </p:nvSpPr>
        <p:spPr>
          <a:xfrm>
            <a:off x="10386331" y="2094587"/>
            <a:ext cx="1119674" cy="1866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217871-ACC7-175C-49EF-7AF97CD6CFDE}"/>
              </a:ext>
            </a:extLst>
          </p:cNvPr>
          <p:cNvSpPr/>
          <p:nvPr/>
        </p:nvSpPr>
        <p:spPr>
          <a:xfrm>
            <a:off x="10356153" y="1564737"/>
            <a:ext cx="1119674" cy="186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SoftMax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3129C7-363F-3184-D67D-1CE6457A2AC6}"/>
              </a:ext>
            </a:extLst>
          </p:cNvPr>
          <p:cNvGrpSpPr/>
          <p:nvPr/>
        </p:nvGrpSpPr>
        <p:grpSpPr>
          <a:xfrm rot="5400000">
            <a:off x="10859396" y="1353281"/>
            <a:ext cx="124495" cy="1070626"/>
            <a:chOff x="4030783" y="2606110"/>
            <a:chExt cx="259491" cy="100291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F219C2-1FBD-3C23-2A36-6273B90A3C45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6476F8-C9FB-F6D2-BF34-6CBFBDD0F853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D36892-CEA0-6B43-B9B0-118589BC0A92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70F79B-5DE1-E0EA-62DD-9FF9D556D44C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A4B1D6C-D765-2FD2-9DFD-7B95BBE035C8}"/>
              </a:ext>
            </a:extLst>
          </p:cNvPr>
          <p:cNvSpPr txBox="1"/>
          <p:nvPr/>
        </p:nvSpPr>
        <p:spPr>
          <a:xfrm>
            <a:off x="11568088" y="1762797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 x 1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F3B2A0-6382-D5F9-E671-7DC585C8DE43}"/>
              </a:ext>
            </a:extLst>
          </p:cNvPr>
          <p:cNvSpPr txBox="1"/>
          <p:nvPr/>
        </p:nvSpPr>
        <p:spPr>
          <a:xfrm>
            <a:off x="10084626" y="1113214"/>
            <a:ext cx="165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Output Probabilities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1B544-CD04-9A96-1B5D-B2CD7D8BF336}"/>
              </a:ext>
            </a:extLst>
          </p:cNvPr>
          <p:cNvSpPr txBox="1"/>
          <p:nvPr/>
        </p:nvSpPr>
        <p:spPr>
          <a:xfrm>
            <a:off x="10615320" y="622291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Inputs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9BDF9-C264-A06D-69F8-900B3A725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90" y="4095036"/>
            <a:ext cx="5328536" cy="1228399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25DA00-F186-A8AA-2BDF-8F58DB5F6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08" y="5311800"/>
            <a:ext cx="5156900" cy="1243592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06ED85-72ED-B694-0F57-5347AA5A74C9}"/>
              </a:ext>
            </a:extLst>
          </p:cNvPr>
          <p:cNvSpPr txBox="1"/>
          <p:nvPr/>
        </p:nvSpPr>
        <p:spPr>
          <a:xfrm>
            <a:off x="2593804" y="6491257"/>
            <a:ext cx="6097554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070735" algn="l"/>
              </a:tabLst>
            </a:pPr>
            <a:r>
              <a:rPr lang="en-US" sz="1200" kern="100" dirty="0">
                <a:solidFill>
                  <a:srgbClr val="E7E6E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https://aman.ai/primers/ai/autoregressive-vs-autoencoder-models/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2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6860-150D-1642-2168-CF0AF5E0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of autoregressive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D204-55C0-02EB-4DA9-64FA679EF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6691312" cy="5355727"/>
          </a:xfrm>
        </p:spPr>
        <p:txBody>
          <a:bodyPr/>
          <a:lstStyle/>
          <a:p>
            <a:r>
              <a:rPr lang="en-US" dirty="0"/>
              <a:t>GPT models are made up of stack of decoder blocks excluding the encoder-decoder attention layer in the original Transformer.</a:t>
            </a:r>
          </a:p>
          <a:p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4485677-8C11-88E6-9C3B-9FF5D95115C5}"/>
              </a:ext>
            </a:extLst>
          </p:cNvPr>
          <p:cNvSpPr/>
          <p:nvPr/>
        </p:nvSpPr>
        <p:spPr>
          <a:xfrm>
            <a:off x="10323127" y="5955793"/>
            <a:ext cx="1129004" cy="247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9091C6-1025-78A2-4EDC-0F6B3635BD3B}"/>
              </a:ext>
            </a:extLst>
          </p:cNvPr>
          <p:cNvSpPr/>
          <p:nvPr/>
        </p:nvSpPr>
        <p:spPr>
          <a:xfrm>
            <a:off x="10018222" y="2645545"/>
            <a:ext cx="1855892" cy="3387367"/>
          </a:xfrm>
          <a:prstGeom prst="roundRect">
            <a:avLst>
              <a:gd name="adj" fmla="val 1618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E07BFA-597F-C978-B518-F4A8CBC6058A}"/>
              </a:ext>
            </a:extLst>
          </p:cNvPr>
          <p:cNvCxnSpPr>
            <a:cxnSpLocks/>
            <a:stCxn id="23" idx="0"/>
            <a:endCxn id="25" idx="2"/>
          </p:cNvCxnSpPr>
          <p:nvPr/>
        </p:nvCxnSpPr>
        <p:spPr>
          <a:xfrm flipV="1">
            <a:off x="10896959" y="3917097"/>
            <a:ext cx="0" cy="720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509652-41CE-B3E6-A04E-A34B0B1AAD17}"/>
              </a:ext>
            </a:extLst>
          </p:cNvPr>
          <p:cNvSpPr/>
          <p:nvPr/>
        </p:nvSpPr>
        <p:spPr>
          <a:xfrm>
            <a:off x="10332457" y="4637314"/>
            <a:ext cx="1129004" cy="653143"/>
          </a:xfrm>
          <a:prstGeom prst="roundRect">
            <a:avLst/>
          </a:prstGeom>
          <a:solidFill>
            <a:srgbClr val="EB9DA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Masked </a:t>
            </a:r>
          </a:p>
          <a:p>
            <a:pPr algn="ctr"/>
            <a:r>
              <a:rPr lang="en-US" sz="1200" b="1" dirty="0"/>
              <a:t>Multi-Head</a:t>
            </a:r>
          </a:p>
          <a:p>
            <a:pPr algn="ctr"/>
            <a:r>
              <a:rPr lang="en-US" sz="1200" b="1" dirty="0"/>
              <a:t>Attention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A9C76A-0138-9A65-4FC3-EBF52A84E9F0}"/>
              </a:ext>
            </a:extLst>
          </p:cNvPr>
          <p:cNvSpPr/>
          <p:nvPr/>
        </p:nvSpPr>
        <p:spPr>
          <a:xfrm>
            <a:off x="10332457" y="3332022"/>
            <a:ext cx="1129004" cy="585075"/>
          </a:xfrm>
          <a:prstGeom prst="roundRect">
            <a:avLst/>
          </a:prstGeom>
          <a:solidFill>
            <a:srgbClr val="C2E8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Forward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E6E01E-24CE-FB1E-C459-949C2D39BF71}"/>
              </a:ext>
            </a:extLst>
          </p:cNvPr>
          <p:cNvSpPr/>
          <p:nvPr/>
        </p:nvSpPr>
        <p:spPr>
          <a:xfrm>
            <a:off x="10302551" y="4404048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D18B95-0FA5-40CC-3669-09DE4BF82A37}"/>
              </a:ext>
            </a:extLst>
          </p:cNvPr>
          <p:cNvSpPr/>
          <p:nvPr/>
        </p:nvSpPr>
        <p:spPr>
          <a:xfrm>
            <a:off x="10332457" y="2967676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DFF7A9B-4204-6A13-8AEC-77D32485C8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12741" y="5574678"/>
            <a:ext cx="923731" cy="355290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EB9913-E913-916B-E632-FB5C1A93B44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0896959" y="5290457"/>
            <a:ext cx="0" cy="923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1E15DF4-4F0B-A828-347F-985748DFD3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58178" y="5575406"/>
            <a:ext cx="923731" cy="353833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4544904-5BE7-23DA-4477-E6DFF31B1787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 flipH="1" flipV="1">
            <a:off x="10487787" y="4906526"/>
            <a:ext cx="1343610" cy="525266"/>
          </a:xfrm>
          <a:prstGeom prst="bentConnector4">
            <a:avLst>
              <a:gd name="adj1" fmla="val 4167"/>
              <a:gd name="adj2" fmla="val 1435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22A8F67-1163-906D-0F63-11DFB3463F72}"/>
              </a:ext>
            </a:extLst>
          </p:cNvPr>
          <p:cNvCxnSpPr>
            <a:cxnSpLocks/>
            <a:endCxn id="27" idx="3"/>
          </p:cNvCxnSpPr>
          <p:nvPr/>
        </p:nvCxnSpPr>
        <p:spPr>
          <a:xfrm rot="5400000" flipH="1" flipV="1">
            <a:off x="10584517" y="3405353"/>
            <a:ext cx="1211985" cy="523244"/>
          </a:xfrm>
          <a:prstGeom prst="bentConnector4">
            <a:avLst>
              <a:gd name="adj1" fmla="val 3039"/>
              <a:gd name="adj2" fmla="val 14368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77B6AA-13D0-1A8B-5B48-AD08B125E24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0896959" y="2356327"/>
            <a:ext cx="0" cy="9756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A4F598-35E7-627D-7D56-93424C49EE85}"/>
              </a:ext>
            </a:extLst>
          </p:cNvPr>
          <p:cNvSpPr/>
          <p:nvPr/>
        </p:nvSpPr>
        <p:spPr>
          <a:xfrm>
            <a:off x="10386331" y="2094587"/>
            <a:ext cx="1119674" cy="1866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56436C-17AE-74C3-1B35-1FB2FC169F20}"/>
              </a:ext>
            </a:extLst>
          </p:cNvPr>
          <p:cNvSpPr/>
          <p:nvPr/>
        </p:nvSpPr>
        <p:spPr>
          <a:xfrm>
            <a:off x="10356153" y="1564737"/>
            <a:ext cx="1119674" cy="186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SoftMax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7CA291-C2A1-3682-2EDE-951FE518A4F1}"/>
              </a:ext>
            </a:extLst>
          </p:cNvPr>
          <p:cNvGrpSpPr/>
          <p:nvPr/>
        </p:nvGrpSpPr>
        <p:grpSpPr>
          <a:xfrm rot="5400000">
            <a:off x="10859396" y="1353281"/>
            <a:ext cx="124495" cy="1070626"/>
            <a:chOff x="4030783" y="2606110"/>
            <a:chExt cx="259491" cy="100291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89C5F5-647B-B6A2-BD7D-76A9DBDA84C8}"/>
                </a:ext>
              </a:extLst>
            </p:cNvPr>
            <p:cNvSpPr/>
            <p:nvPr/>
          </p:nvSpPr>
          <p:spPr>
            <a:xfrm>
              <a:off x="4030783" y="2606110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F0366F-F3D3-9946-FC69-4919B767260E}"/>
                </a:ext>
              </a:extLst>
            </p:cNvPr>
            <p:cNvSpPr/>
            <p:nvPr/>
          </p:nvSpPr>
          <p:spPr>
            <a:xfrm>
              <a:off x="4030783" y="2848337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F40D6D-4401-3E4C-DE6C-72AB601F9C08}"/>
                </a:ext>
              </a:extLst>
            </p:cNvPr>
            <p:cNvSpPr/>
            <p:nvPr/>
          </p:nvSpPr>
          <p:spPr>
            <a:xfrm>
              <a:off x="4030783" y="3115011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AF21EF-A3F9-8CA5-A8CD-0E62FE7940F0}"/>
                </a:ext>
              </a:extLst>
            </p:cNvPr>
            <p:cNvSpPr/>
            <p:nvPr/>
          </p:nvSpPr>
          <p:spPr>
            <a:xfrm>
              <a:off x="4030783" y="3357238"/>
              <a:ext cx="259491" cy="251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9332007-B5E3-F6E0-AEF0-E6190A7B46A1}"/>
              </a:ext>
            </a:extLst>
          </p:cNvPr>
          <p:cNvSpPr txBox="1"/>
          <p:nvPr/>
        </p:nvSpPr>
        <p:spPr>
          <a:xfrm>
            <a:off x="10084626" y="1113214"/>
            <a:ext cx="165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Output Probabilities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F88D354-1334-6307-837A-A580CB3D3F71}"/>
              </a:ext>
            </a:extLst>
          </p:cNvPr>
          <p:cNvSpPr/>
          <p:nvPr/>
        </p:nvSpPr>
        <p:spPr>
          <a:xfrm>
            <a:off x="7695605" y="2645545"/>
            <a:ext cx="1855892" cy="3387367"/>
          </a:xfrm>
          <a:prstGeom prst="roundRect">
            <a:avLst>
              <a:gd name="adj" fmla="val 1618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261795-4FC8-6967-E0E7-59F2CC98B37C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V="1">
            <a:off x="8574342" y="3917097"/>
            <a:ext cx="0" cy="720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4CAC162-E419-D68C-6614-A5EAC1F680DB}"/>
              </a:ext>
            </a:extLst>
          </p:cNvPr>
          <p:cNvSpPr/>
          <p:nvPr/>
        </p:nvSpPr>
        <p:spPr>
          <a:xfrm>
            <a:off x="8009840" y="4637314"/>
            <a:ext cx="1129004" cy="653143"/>
          </a:xfrm>
          <a:prstGeom prst="roundRect">
            <a:avLst/>
          </a:prstGeom>
          <a:solidFill>
            <a:srgbClr val="EB9DA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Masked </a:t>
            </a:r>
          </a:p>
          <a:p>
            <a:pPr algn="ctr"/>
            <a:r>
              <a:rPr lang="en-US" sz="1200" b="1" dirty="0"/>
              <a:t>Multi-Head</a:t>
            </a:r>
          </a:p>
          <a:p>
            <a:pPr algn="ctr"/>
            <a:r>
              <a:rPr lang="en-US" sz="1200" b="1" dirty="0"/>
              <a:t>Attention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7CE2D6B-07A5-ECC9-8AF0-2BCDE1C18DE7}"/>
              </a:ext>
            </a:extLst>
          </p:cNvPr>
          <p:cNvSpPr/>
          <p:nvPr/>
        </p:nvSpPr>
        <p:spPr>
          <a:xfrm>
            <a:off x="8009840" y="3332022"/>
            <a:ext cx="1129004" cy="585075"/>
          </a:xfrm>
          <a:prstGeom prst="roundRect">
            <a:avLst/>
          </a:prstGeom>
          <a:solidFill>
            <a:srgbClr val="C2E8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Forward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E779FFA-D8F1-C999-BE9E-88627576E5D3}"/>
              </a:ext>
            </a:extLst>
          </p:cNvPr>
          <p:cNvSpPr/>
          <p:nvPr/>
        </p:nvSpPr>
        <p:spPr>
          <a:xfrm>
            <a:off x="7979934" y="4404048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28EE3F1-76A0-1CEB-5F23-5856DFBC5080}"/>
              </a:ext>
            </a:extLst>
          </p:cNvPr>
          <p:cNvSpPr/>
          <p:nvPr/>
        </p:nvSpPr>
        <p:spPr>
          <a:xfrm>
            <a:off x="8009840" y="2967676"/>
            <a:ext cx="1119674" cy="186612"/>
          </a:xfrm>
          <a:prstGeom prst="roundRect">
            <a:avLst/>
          </a:prstGeom>
          <a:solidFill>
            <a:srgbClr val="F2F4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&amp; Norm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E66CB29-1E61-C279-A93A-D6AAE1702C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90124" y="5574678"/>
            <a:ext cx="923731" cy="355290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80A0B3-368A-67AF-E926-DB3DD85A1C3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8574342" y="5290457"/>
            <a:ext cx="0" cy="923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B3404C9-1C29-468B-DFC8-00D8F836181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5561" y="5575406"/>
            <a:ext cx="923731" cy="353833"/>
          </a:xfrm>
          <a:prstGeom prst="bentConnector3">
            <a:avLst>
              <a:gd name="adj1" fmla="val 6717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F03A860-B6FC-19E9-FF00-555633FEE7D1}"/>
              </a:ext>
            </a:extLst>
          </p:cNvPr>
          <p:cNvCxnSpPr>
            <a:cxnSpLocks/>
            <a:endCxn id="48" idx="3"/>
          </p:cNvCxnSpPr>
          <p:nvPr/>
        </p:nvCxnSpPr>
        <p:spPr>
          <a:xfrm rot="5400000" flipH="1" flipV="1">
            <a:off x="8165170" y="4906526"/>
            <a:ext cx="1343610" cy="525266"/>
          </a:xfrm>
          <a:prstGeom prst="bentConnector4">
            <a:avLst>
              <a:gd name="adj1" fmla="val 4167"/>
              <a:gd name="adj2" fmla="val 1435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027C5FE-FCCC-1856-1D35-E65650E95EF2}"/>
              </a:ext>
            </a:extLst>
          </p:cNvPr>
          <p:cNvCxnSpPr>
            <a:cxnSpLocks/>
            <a:endCxn id="49" idx="3"/>
          </p:cNvCxnSpPr>
          <p:nvPr/>
        </p:nvCxnSpPr>
        <p:spPr>
          <a:xfrm rot="5400000" flipH="1" flipV="1">
            <a:off x="8261900" y="3405353"/>
            <a:ext cx="1211985" cy="523244"/>
          </a:xfrm>
          <a:prstGeom prst="bentConnector4">
            <a:avLst>
              <a:gd name="adj1" fmla="val 3039"/>
              <a:gd name="adj2" fmla="val 14368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CA4D9C-C513-0E82-4AAD-94304CDBDBFD}"/>
              </a:ext>
            </a:extLst>
          </p:cNvPr>
          <p:cNvCxnSpPr>
            <a:cxnSpLocks/>
            <a:stCxn id="47" idx="0"/>
            <a:endCxn id="156" idx="2"/>
          </p:cNvCxnSpPr>
          <p:nvPr/>
        </p:nvCxnSpPr>
        <p:spPr>
          <a:xfrm rot="16200000" flipH="1">
            <a:off x="8295326" y="3611037"/>
            <a:ext cx="2871317" cy="2313287"/>
          </a:xfrm>
          <a:prstGeom prst="bentConnector5">
            <a:avLst>
              <a:gd name="adj1" fmla="val -33006"/>
              <a:gd name="adj2" fmla="val 50000"/>
              <a:gd name="adj3" fmla="val 10796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C597D0D-E1A9-EB06-C73B-8D3D212FC6DF}"/>
              </a:ext>
            </a:extLst>
          </p:cNvPr>
          <p:cNvSpPr txBox="1"/>
          <p:nvPr/>
        </p:nvSpPr>
        <p:spPr>
          <a:xfrm>
            <a:off x="8292703" y="622291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Inputs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BCFC9A3-81CC-733E-1704-5B2EE039FDD7}"/>
              </a:ext>
            </a:extLst>
          </p:cNvPr>
          <p:cNvSpPr txBox="1"/>
          <p:nvPr/>
        </p:nvSpPr>
        <p:spPr>
          <a:xfrm>
            <a:off x="11568088" y="1762797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 x 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2DBD3-5F23-2B9E-2F07-0BD531A236F2}"/>
              </a:ext>
            </a:extLst>
          </p:cNvPr>
          <p:cNvSpPr txBox="1"/>
          <p:nvPr/>
        </p:nvSpPr>
        <p:spPr>
          <a:xfrm rot="16200000">
            <a:off x="6861594" y="4366743"/>
            <a:ext cx="121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/>
              <a:t>Decoder layer 1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2F176-A2E4-0AA6-7395-206AEEA4029A}"/>
              </a:ext>
            </a:extLst>
          </p:cNvPr>
          <p:cNvSpPr txBox="1"/>
          <p:nvPr/>
        </p:nvSpPr>
        <p:spPr>
          <a:xfrm rot="16200000">
            <a:off x="11280744" y="4044058"/>
            <a:ext cx="137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dirty="0"/>
              <a:t>Decoder layer N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9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 animBg="1"/>
      <p:bldP spid="46" grpId="0" animBg="1"/>
      <p:bldP spid="47" grpId="0" animBg="1"/>
      <p:bldP spid="48" grpId="0" animBg="1"/>
      <p:bldP spid="49" grpId="0" animBg="1"/>
      <p:bldP spid="64" grpId="0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6|8.8|1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7.8|11.9|8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5.6|6.2|1.8|6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8|1.3|1.7|0.7|2.5|2.5|1.3|1.3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4.6|1.1|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6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|1.3|4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32325</TotalTime>
  <Words>1067</Words>
  <Application>Microsoft Office PowerPoint</Application>
  <PresentationFormat>Widescreen</PresentationFormat>
  <Paragraphs>197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BookAntiqua</vt:lpstr>
      <vt:lpstr>Calibri</vt:lpstr>
      <vt:lpstr>Daytona</vt:lpstr>
      <vt:lpstr>Gill Sans MT</vt:lpstr>
      <vt:lpstr>Wingdings</vt:lpstr>
      <vt:lpstr>Office Theme</vt:lpstr>
      <vt:lpstr>PowerPoint Presentation</vt:lpstr>
      <vt:lpstr>Autoregressive</vt:lpstr>
      <vt:lpstr>Introduction</vt:lpstr>
      <vt:lpstr>Autoregressive </vt:lpstr>
      <vt:lpstr>Autoencoders model drawbacks</vt:lpstr>
      <vt:lpstr>Power of Autoregressive</vt:lpstr>
      <vt:lpstr>Component of autoregressive transformer models</vt:lpstr>
      <vt:lpstr>Component of autoregressive transformer models</vt:lpstr>
      <vt:lpstr>Component of autoregressive transformer models</vt:lpstr>
      <vt:lpstr>Component of autoregressive transformer models</vt:lpstr>
      <vt:lpstr>Task-Specific GPT</vt:lpstr>
      <vt:lpstr>Task-Specific GPT</vt:lpstr>
      <vt:lpstr>Task-Specific GPT</vt:lpstr>
      <vt:lpstr>Task-Specific GPT</vt:lpstr>
      <vt:lpstr>GPT Fine-Tuning</vt:lpstr>
      <vt:lpstr>Successors of the original GPTs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97</cp:revision>
  <dcterms:created xsi:type="dcterms:W3CDTF">2023-03-23T08:35:56Z</dcterms:created>
  <dcterms:modified xsi:type="dcterms:W3CDTF">2025-03-22T13:38:40Z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